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61263"/>
  <p:notesSz cx="10693400" cy="7561263"/>
  <p:defaultTextStyle>
    <a:defPPr>
      <a:defRPr lang="fr-FR"/>
    </a:defPPr>
    <a:lvl1pPr marL="0" algn="l" defTabSz="1043056">
      <a:defRPr sz="21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>
      <a:defRPr sz="21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>
      <a:defRPr sz="21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>
      <a:defRPr sz="21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>
      <a:defRPr sz="2100">
        <a:solidFill>
          <a:schemeClr val="tx1"/>
        </a:solidFill>
        <a:latin typeface="+mn-lt"/>
        <a:ea typeface="+mn-ea"/>
        <a:cs typeface="+mn-cs"/>
      </a:defRPr>
    </a:lvl5pPr>
    <a:lvl6pPr marL="2607639" algn="l" defTabSz="1043056">
      <a:defRPr sz="21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>
      <a:defRPr sz="21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>
      <a:defRPr sz="21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>
      <a:defRPr sz="21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802005" y="2348893"/>
            <a:ext cx="9089390" cy="1620771"/>
          </a:xfrm>
        </p:spPr>
        <p:txBody>
          <a:bodyPr/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EE90DA9-D2FE-4864-831F-647F74A29CBC}" type="datetime1">
              <a:rPr lang="fr-FR"/>
              <a:t>29/06/2022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79C6206-6041-4B2D-9F1B-AF3027C7592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DD97BDB-4A30-4190-A1FD-110740DC013F}" type="datetime1">
              <a:rPr lang="fr-FR"/>
              <a:t>29/06/2022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79C6206-6041-4B2D-9F1B-AF3027C7592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7752715" y="302802"/>
            <a:ext cx="2406015" cy="6451578"/>
          </a:xfrm>
        </p:spPr>
        <p:txBody>
          <a:bodyPr vert="eaVert"/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534670" y="302802"/>
            <a:ext cx="7039822" cy="645157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83A7C54-F54F-4861-B9E0-AA1A5373EAB9}" type="datetime1">
              <a:rPr lang="fr-FR"/>
              <a:t>29/06/2022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79C6206-6041-4B2D-9F1B-AF3027C7592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1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 bwMode="auto">
          <a:xfrm>
            <a:off x="1641488" y="12992"/>
            <a:ext cx="8024082" cy="915093"/>
          </a:xfrm>
        </p:spPr>
        <p:txBody>
          <a:bodyPr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cxnSp>
        <p:nvCxnSpPr>
          <p:cNvPr id="9" name="Connecteur droit 8"/>
          <p:cNvCxnSpPr>
            <a:cxnSpLocks/>
          </p:cNvCxnSpPr>
          <p:nvPr userDrawn="1"/>
        </p:nvCxnSpPr>
        <p:spPr bwMode="auto">
          <a:xfrm>
            <a:off x="0" y="922514"/>
            <a:ext cx="10693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DB379A7-CFAD-4F36-800E-CA43756D9305}" type="datetime1">
              <a:rPr lang="fr-FR"/>
              <a:t>29/06/2022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79C6206-6041-4B2D-9F1B-AF3027C7592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44704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44704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B7E5F8-4403-473B-A7CA-3250F4FCA586}" type="datetime1">
              <a:rPr lang="fr-FR"/>
              <a:t>29/06/2022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79C6206-6041-4B2D-9F1B-AF3027C7592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27C1F1F-5EB2-45A1-AF3C-293E97AED214}" type="datetime1">
              <a:rPr lang="fr-FR"/>
              <a:t>29/06/2022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79C6206-6041-4B2D-9F1B-AF3027C7592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39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39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24ADB78-5D78-4BB4-B309-177FD0E1BD7A}" type="datetime1">
              <a:rPr lang="fr-FR"/>
              <a:t>29/06/2022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79C6206-6041-4B2D-9F1B-AF3027C7592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7C1877F-BD27-46A5-A946-21C7376E9F35}" type="datetime1">
              <a:rPr lang="fr-FR"/>
              <a:t>29/06/2022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79C6206-6041-4B2D-9F1B-AF3027C7592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E63E5E3-2014-4EFC-9505-BE7FB8853960}" type="datetime1">
              <a:rPr lang="fr-FR"/>
              <a:t>29/06/2022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79C6206-6041-4B2D-9F1B-AF3027C7592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534671" y="1582264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39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24A4538-546E-4FA3-A846-D6AEB42C6B24}" type="datetime1">
              <a:rPr lang="fr-FR"/>
              <a:t>29/06/2022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79C6206-6041-4B2D-9F1B-AF3027C7592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39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>
              <a:defRPr/>
            </a:pPr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39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BB21C3-D64B-4D66-A4E1-D69D49437A05}" type="datetime1">
              <a:rPr lang="fr-FR"/>
              <a:t>29/06/2022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1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79C6206-6041-4B2D-9F1B-AF3027C7592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pPr>
              <a:defRPr/>
            </a:pPr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337B843-A375-4793-BCFE-53737E6F5B34}" type="datetime1">
              <a:rPr lang="fr-FR"/>
              <a:t>29/06/2022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79C6206-6041-4B2D-9F1B-AF3027C75920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1043056">
        <a:spcBef>
          <a:spcPts val="0"/>
        </a:spcBef>
        <a:buNone/>
        <a:defRPr sz="50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>
        <a:spcBef>
          <a:spcPts val="0"/>
        </a:spcBef>
        <a:buFont typeface="Arial"/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4" algn="l" defTabSz="1043056">
        <a:spcBef>
          <a:spcPts val="0"/>
        </a:spcBef>
        <a:buFont typeface="Arial"/>
        <a:buChar char="–"/>
        <a:defRPr sz="3200">
          <a:solidFill>
            <a:schemeClr val="tx1"/>
          </a:solidFill>
          <a:latin typeface="+mn-lt"/>
          <a:ea typeface="+mn-ea"/>
          <a:cs typeface="+mn-cs"/>
        </a:defRPr>
      </a:lvl2pPr>
      <a:lvl3pPr marL="1303819" indent="-260764" algn="l" defTabSz="1043056">
        <a:spcBef>
          <a:spcPts val="0"/>
        </a:spcBef>
        <a:buFont typeface="Arial"/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>
        <a:spcBef>
          <a:spcPts val="0"/>
        </a:spcBef>
        <a:buFont typeface="Arial"/>
        <a:buChar char="–"/>
        <a:defRPr sz="23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>
        <a:spcBef>
          <a:spcPts val="0"/>
        </a:spcBef>
        <a:buFont typeface="Arial"/>
        <a:buChar char="»"/>
        <a:defRPr sz="23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>
        <a:defRPr sz="21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>
        <a:defRPr sz="21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>
        <a:defRPr sz="21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>
        <a:defRPr sz="2100">
          <a:solidFill>
            <a:schemeClr val="tx1"/>
          </a:solidFill>
          <a:latin typeface="+mn-lt"/>
          <a:ea typeface="+mn-ea"/>
          <a:cs typeface="+mn-cs"/>
        </a:defRPr>
      </a:lvl5pPr>
      <a:lvl6pPr marL="2607639" algn="l" defTabSz="1043056">
        <a:defRPr sz="21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>
        <a:defRPr sz="21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>
        <a:defRPr sz="21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>
        <a:defRPr sz="21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affiligue.org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jpg"/><Relationship Id="rId10" Type="http://schemas.openxmlformats.org/officeDocument/2006/relationships/image" Target="../media/image7.jpg"/><Relationship Id="rId4" Type="http://schemas.openxmlformats.org/officeDocument/2006/relationships/hyperlink" Target="mailto:vieasso@ligueparis.org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634732" y="4608000"/>
            <a:ext cx="2314020" cy="2052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" name="Rectangle 88"/>
          <p:cNvSpPr/>
          <p:nvPr/>
        </p:nvSpPr>
        <p:spPr bwMode="auto">
          <a:xfrm>
            <a:off x="306140" y="756295"/>
            <a:ext cx="4752528" cy="38884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" name="ZoneTexte 21"/>
          <p:cNvSpPr txBox="1"/>
          <p:nvPr/>
        </p:nvSpPr>
        <p:spPr bwMode="auto">
          <a:xfrm>
            <a:off x="306140" y="3564607"/>
            <a:ext cx="4752528" cy="1003006"/>
          </a:xfrm>
          <a:prstGeom prst="rect">
            <a:avLst/>
          </a:prstGeom>
          <a:noFill/>
          <a:ln>
            <a:noFill/>
          </a:ln>
        </p:spPr>
        <p:txBody>
          <a:bodyPr wrap="square" lIns="104306" tIns="52153" rIns="104306" bIns="52153" rtlCol="0">
            <a:spAutoFit/>
          </a:bodyPr>
          <a:lstStyle/>
          <a:p>
            <a:pPr>
              <a:lnSpc>
                <a:spcPts val="1369"/>
              </a:lnSpc>
              <a:defRPr/>
            </a:pPr>
            <a:r>
              <a:rPr lang="fr-FR" sz="1200">
                <a:ea typeface="Roboto"/>
                <a:cs typeface="Roboto"/>
              </a:rPr>
              <a:t>Tapez </a:t>
            </a:r>
            <a:r>
              <a:rPr lang="fr-FR" sz="1200" u="sng">
                <a:ea typeface="Roboto"/>
                <a:cs typeface="Roboto"/>
                <a:hlinkClick r:id="rId3" tooltip="https://www.affiligue.org/"/>
              </a:rPr>
              <a:t>https://www.affiligue.org</a:t>
            </a:r>
            <a:endParaRPr lang="fr-FR" sz="1200">
              <a:ea typeface="Roboto"/>
              <a:cs typeface="Roboto"/>
            </a:endParaRPr>
          </a:p>
          <a:p>
            <a:pPr>
              <a:lnSpc>
                <a:spcPts val="1369"/>
              </a:lnSpc>
              <a:defRPr/>
            </a:pPr>
            <a:endParaRPr lang="fr-FR" sz="1200">
              <a:ea typeface="Roboto"/>
              <a:cs typeface="Roboto"/>
            </a:endParaRPr>
          </a:p>
          <a:p>
            <a:pPr algn="just">
              <a:lnSpc>
                <a:spcPts val="1369"/>
              </a:lnSpc>
              <a:defRPr/>
            </a:pPr>
            <a:r>
              <a:rPr lang="fr-FR" sz="1200">
                <a:ea typeface="Roboto"/>
                <a:cs typeface="Roboto"/>
              </a:rPr>
              <a:t>Sur la page d’accueil, cliquez sur le bouton « Recevoir mes identifiants » et tapez votre numéro d’adhérent présent sur votre carte ou licence. Cliquez sur le bouton « Recevoir Mes identifiants ».</a:t>
            </a:r>
            <a:endParaRPr/>
          </a:p>
        </p:txBody>
      </p:sp>
      <p:sp>
        <p:nvSpPr>
          <p:cNvPr id="10" name="ZoneTexte 9"/>
          <p:cNvSpPr txBox="1"/>
          <p:nvPr/>
        </p:nvSpPr>
        <p:spPr bwMode="auto">
          <a:xfrm>
            <a:off x="378148" y="5220791"/>
            <a:ext cx="4752528" cy="1490319"/>
          </a:xfrm>
          <a:prstGeom prst="rect">
            <a:avLst/>
          </a:prstGeom>
          <a:noFill/>
          <a:ln w="0">
            <a:noFill/>
          </a:ln>
        </p:spPr>
        <p:txBody>
          <a:bodyPr wrap="square" lIns="104306" tIns="52153" rIns="104306" bIns="52153" rtlCol="0"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rgbClr val="15266A"/>
                </a:solidFill>
                <a:latin typeface="Roboto"/>
                <a:ea typeface="Roboto"/>
                <a:cs typeface="Roboto"/>
              </a:rPr>
              <a:t>Pour plus d’information, adressez-vous à :</a:t>
            </a:r>
            <a:endParaRPr dirty="0"/>
          </a:p>
          <a:p>
            <a:pPr algn="ctr">
              <a:defRPr/>
            </a:pPr>
            <a:endParaRPr lang="fr-FR" sz="1400" dirty="0">
              <a:latin typeface="Roboto"/>
              <a:ea typeface="Roboto"/>
              <a:cs typeface="Roboto"/>
            </a:endParaRPr>
          </a:p>
          <a:p>
            <a:pPr algn="ctr">
              <a:defRPr/>
            </a:pPr>
            <a:r>
              <a:rPr lang="fr-FR" sz="1200" b="1" dirty="0">
                <a:latin typeface="Roboto"/>
                <a:ea typeface="Roboto"/>
                <a:cs typeface="Roboto"/>
              </a:rPr>
              <a:t>David Briand ou Marine Levasseur</a:t>
            </a:r>
            <a:endParaRPr sz="1200" b="1" dirty="0"/>
          </a:p>
          <a:p>
            <a:pPr algn="ctr">
              <a:defRPr/>
            </a:pPr>
            <a:r>
              <a:rPr lang="fr-FR" sz="1200" dirty="0">
                <a:latin typeface="Roboto"/>
                <a:ea typeface="Roboto"/>
                <a:cs typeface="Roboto"/>
              </a:rPr>
              <a:t>167 </a:t>
            </a:r>
            <a:r>
              <a:rPr lang="fr-FR" sz="1200" dirty="0" err="1">
                <a:latin typeface="Roboto"/>
                <a:ea typeface="Roboto"/>
                <a:cs typeface="Roboto"/>
              </a:rPr>
              <a:t>bld</a:t>
            </a:r>
            <a:r>
              <a:rPr lang="fr-FR" sz="1200" dirty="0">
                <a:latin typeface="Roboto"/>
                <a:ea typeface="Roboto"/>
                <a:cs typeface="Roboto"/>
              </a:rPr>
              <a:t> de la Villette</a:t>
            </a:r>
            <a:br>
              <a:rPr lang="fr-FR" sz="1200" dirty="0">
                <a:latin typeface="Roboto"/>
                <a:ea typeface="Roboto"/>
                <a:cs typeface="Roboto"/>
              </a:rPr>
            </a:br>
            <a:r>
              <a:rPr lang="fr-FR" sz="1200" dirty="0">
                <a:latin typeface="Roboto"/>
                <a:ea typeface="Roboto"/>
                <a:cs typeface="Roboto"/>
              </a:rPr>
              <a:t>75010 Paris</a:t>
            </a:r>
            <a:endParaRPr sz="1200" dirty="0"/>
          </a:p>
          <a:p>
            <a:pPr algn="ctr">
              <a:defRPr/>
            </a:pPr>
            <a:r>
              <a:rPr lang="fr-FR" sz="1200" dirty="0">
                <a:latin typeface="Roboto"/>
                <a:ea typeface="Roboto"/>
                <a:cs typeface="Roboto"/>
                <a:hlinkClick r:id="rId4"/>
              </a:rPr>
              <a:t>vieasso@ligueparis.org</a:t>
            </a:r>
            <a:endParaRPr sz="1200" dirty="0"/>
          </a:p>
          <a:p>
            <a:pPr algn="ctr">
              <a:defRPr/>
            </a:pPr>
            <a:endParaRPr lang="fr-FR" sz="1400" b="1" dirty="0">
              <a:solidFill>
                <a:srgbClr val="15266A"/>
              </a:solidFill>
              <a:latin typeface="Roboto"/>
              <a:ea typeface="Roboto"/>
              <a:cs typeface="Roboto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10195" y="754460"/>
            <a:ext cx="3957840" cy="7939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r>
              <a:rPr lang="fr-FR" b="1">
                <a:solidFill>
                  <a:schemeClr val="tx1"/>
                </a:solidFill>
                <a:latin typeface="Roboto"/>
                <a:ea typeface="Roboto"/>
                <a:cs typeface="Roboto"/>
              </a:rPr>
              <a:t>Première connexion ?</a:t>
            </a:r>
            <a:endParaRPr/>
          </a:p>
        </p:txBody>
      </p:sp>
      <p:cxnSp>
        <p:nvCxnSpPr>
          <p:cNvPr id="67" name="Connecteur droit 66"/>
          <p:cNvCxnSpPr>
            <a:cxnSpLocks/>
          </p:cNvCxnSpPr>
          <p:nvPr/>
        </p:nvCxnSpPr>
        <p:spPr bwMode="auto">
          <a:xfrm>
            <a:off x="5346700" y="0"/>
            <a:ext cx="0" cy="4284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ctangle 156"/>
          <p:cNvSpPr/>
          <p:nvPr/>
        </p:nvSpPr>
        <p:spPr bwMode="auto">
          <a:xfrm>
            <a:off x="8083004" y="288351"/>
            <a:ext cx="2304136" cy="20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9" name="Rectangle 158"/>
          <p:cNvSpPr/>
          <p:nvPr/>
        </p:nvSpPr>
        <p:spPr bwMode="auto">
          <a:xfrm>
            <a:off x="6858868" y="288351"/>
            <a:ext cx="1080000" cy="972000"/>
          </a:xfrm>
          <a:prstGeom prst="rect">
            <a:avLst/>
          </a:prstGeom>
          <a:solidFill>
            <a:srgbClr val="E63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2" name="Rectangle 161"/>
          <p:cNvSpPr/>
          <p:nvPr/>
        </p:nvSpPr>
        <p:spPr bwMode="auto">
          <a:xfrm>
            <a:off x="5634732" y="1368471"/>
            <a:ext cx="1080000" cy="972000"/>
          </a:xfrm>
          <a:prstGeom prst="rect">
            <a:avLst/>
          </a:prstGeom>
          <a:solidFill>
            <a:srgbClr val="E63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3" name="Rectangle 162"/>
          <p:cNvSpPr/>
          <p:nvPr/>
        </p:nvSpPr>
        <p:spPr bwMode="auto">
          <a:xfrm>
            <a:off x="6858868" y="1368471"/>
            <a:ext cx="1080000" cy="20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5" name="Rectangle 164"/>
          <p:cNvSpPr/>
          <p:nvPr/>
        </p:nvSpPr>
        <p:spPr bwMode="auto">
          <a:xfrm>
            <a:off x="9307140" y="2448591"/>
            <a:ext cx="1080000" cy="421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6" name="Rectangle 165"/>
          <p:cNvSpPr/>
          <p:nvPr/>
        </p:nvSpPr>
        <p:spPr bwMode="auto">
          <a:xfrm>
            <a:off x="5634732" y="2448591"/>
            <a:ext cx="1080000" cy="972000"/>
          </a:xfrm>
          <a:prstGeom prst="rect">
            <a:avLst/>
          </a:prstGeom>
          <a:solidFill>
            <a:srgbClr val="E63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8" name="Rectangle 167"/>
          <p:cNvSpPr/>
          <p:nvPr/>
        </p:nvSpPr>
        <p:spPr bwMode="auto">
          <a:xfrm>
            <a:off x="8083004" y="2448591"/>
            <a:ext cx="1080000" cy="972000"/>
          </a:xfrm>
          <a:prstGeom prst="rect">
            <a:avLst/>
          </a:prstGeom>
          <a:solidFill>
            <a:srgbClr val="00BF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0" name="Rectangle 169"/>
          <p:cNvSpPr/>
          <p:nvPr/>
        </p:nvSpPr>
        <p:spPr bwMode="auto">
          <a:xfrm>
            <a:off x="5634732" y="3528711"/>
            <a:ext cx="1080000" cy="972000"/>
          </a:xfrm>
          <a:prstGeom prst="rect">
            <a:avLst/>
          </a:prstGeom>
          <a:solidFill>
            <a:srgbClr val="00BF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1" name="Rectangle 170"/>
          <p:cNvSpPr/>
          <p:nvPr/>
        </p:nvSpPr>
        <p:spPr bwMode="auto">
          <a:xfrm>
            <a:off x="6858868" y="3528711"/>
            <a:ext cx="2304256" cy="2052000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5" name="Rectangle 174"/>
          <p:cNvSpPr/>
          <p:nvPr/>
        </p:nvSpPr>
        <p:spPr bwMode="auto">
          <a:xfrm>
            <a:off x="6858868" y="4608831"/>
            <a:ext cx="1080000" cy="972000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0" name="Rectangle 179"/>
          <p:cNvSpPr/>
          <p:nvPr/>
        </p:nvSpPr>
        <p:spPr bwMode="auto">
          <a:xfrm>
            <a:off x="8083004" y="5688951"/>
            <a:ext cx="1080000" cy="972000"/>
          </a:xfrm>
          <a:prstGeom prst="rect">
            <a:avLst/>
          </a:prstGeom>
          <a:solidFill>
            <a:srgbClr val="E63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8" name="Rectangle 157"/>
          <p:cNvSpPr/>
          <p:nvPr/>
        </p:nvSpPr>
        <p:spPr bwMode="auto">
          <a:xfrm>
            <a:off x="5634732" y="288351"/>
            <a:ext cx="1080000" cy="313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81" name="Picture 7" descr="C:\Users\Pascal\Documents\WEBAFFILIGUE\plaquette web\plaquette web asso 2018\Logo-Ligue-2018.tif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9091116" y="6804967"/>
            <a:ext cx="1291621" cy="55574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8083004" y="287999"/>
            <a:ext cx="2304256" cy="205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7"/>
          <a:stretch/>
        </p:blipFill>
        <p:spPr bwMode="auto">
          <a:xfrm>
            <a:off x="9323999" y="2448000"/>
            <a:ext cx="1080000" cy="421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7" descr="C:\Users\Pascal\Documents\WEBAFFILIGUE\plaquette web\plaquette web asso 2018\Logo-Ligue-2018.tif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2178348" y="6660951"/>
            <a:ext cx="1291621" cy="555745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/>
          <a:stretch/>
        </p:blipFill>
        <p:spPr bwMode="auto">
          <a:xfrm>
            <a:off x="6858867" y="1368000"/>
            <a:ext cx="1079376" cy="20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/>
          <a:stretch/>
        </p:blipFill>
        <p:spPr bwMode="auto">
          <a:xfrm>
            <a:off x="5634732" y="288000"/>
            <a:ext cx="1079591" cy="31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Rectangle 47"/>
          <p:cNvSpPr/>
          <p:nvPr/>
        </p:nvSpPr>
        <p:spPr bwMode="auto">
          <a:xfrm>
            <a:off x="306260" y="324247"/>
            <a:ext cx="1080000" cy="288032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9" name="Rectangle 48"/>
          <p:cNvSpPr/>
          <p:nvPr/>
        </p:nvSpPr>
        <p:spPr bwMode="auto">
          <a:xfrm>
            <a:off x="1530396" y="324247"/>
            <a:ext cx="1080000" cy="288032"/>
          </a:xfrm>
          <a:prstGeom prst="rect">
            <a:avLst/>
          </a:prstGeom>
          <a:solidFill>
            <a:srgbClr val="E63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0" name="Rectangle 49"/>
          <p:cNvSpPr/>
          <p:nvPr/>
        </p:nvSpPr>
        <p:spPr bwMode="auto">
          <a:xfrm>
            <a:off x="2754532" y="324247"/>
            <a:ext cx="1080000" cy="288032"/>
          </a:xfrm>
          <a:prstGeom prst="rect">
            <a:avLst/>
          </a:prstGeom>
          <a:solidFill>
            <a:srgbClr val="00BF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" name="Rectangle 50"/>
          <p:cNvSpPr/>
          <p:nvPr/>
        </p:nvSpPr>
        <p:spPr bwMode="auto">
          <a:xfrm>
            <a:off x="3978668" y="324247"/>
            <a:ext cx="1080000" cy="288032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2" name="Rectangle 51"/>
          <p:cNvSpPr/>
          <p:nvPr/>
        </p:nvSpPr>
        <p:spPr bwMode="auto">
          <a:xfrm>
            <a:off x="306140" y="4788743"/>
            <a:ext cx="1080000" cy="288032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3" name="Rectangle 52"/>
          <p:cNvSpPr/>
          <p:nvPr/>
        </p:nvSpPr>
        <p:spPr bwMode="auto">
          <a:xfrm>
            <a:off x="1530276" y="4788743"/>
            <a:ext cx="1080000" cy="288032"/>
          </a:xfrm>
          <a:prstGeom prst="rect">
            <a:avLst/>
          </a:prstGeom>
          <a:solidFill>
            <a:srgbClr val="E63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4" name="Rectangle 53"/>
          <p:cNvSpPr/>
          <p:nvPr/>
        </p:nvSpPr>
        <p:spPr bwMode="auto">
          <a:xfrm>
            <a:off x="3978548" y="4788743"/>
            <a:ext cx="1080000" cy="288032"/>
          </a:xfrm>
          <a:prstGeom prst="rect">
            <a:avLst/>
          </a:prstGeom>
          <a:solidFill>
            <a:srgbClr val="00BF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5" name="Rectangle 54"/>
          <p:cNvSpPr/>
          <p:nvPr/>
        </p:nvSpPr>
        <p:spPr bwMode="auto">
          <a:xfrm>
            <a:off x="2754412" y="4788743"/>
            <a:ext cx="1080000" cy="288032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6" name="ZoneTexte 35"/>
          <p:cNvSpPr txBox="1"/>
          <p:nvPr/>
        </p:nvSpPr>
        <p:spPr bwMode="auto">
          <a:xfrm>
            <a:off x="6858868" y="3852639"/>
            <a:ext cx="2304256" cy="1674985"/>
          </a:xfrm>
          <a:prstGeom prst="rect">
            <a:avLst/>
          </a:prstGeom>
          <a:noFill/>
          <a:ln w="0">
            <a:noFill/>
          </a:ln>
        </p:spPr>
        <p:txBody>
          <a:bodyPr wrap="square" lIns="104306" tIns="52153" rIns="104306" bIns="52153" rtlCol="0">
            <a:spAutoFit/>
          </a:bodyPr>
          <a:lstStyle/>
          <a:p>
            <a:pPr algn="ctr">
              <a:defRPr/>
            </a:pPr>
            <a:r>
              <a:rPr lang="fr-FR" sz="2000" b="1">
                <a:solidFill>
                  <a:schemeClr val="bg1"/>
                </a:solidFill>
                <a:latin typeface="Arial"/>
                <a:ea typeface="Roboto"/>
                <a:cs typeface="Arial"/>
              </a:rPr>
              <a:t>Affiligue.org</a:t>
            </a:r>
            <a:endParaRPr/>
          </a:p>
          <a:p>
            <a:pPr algn="ctr">
              <a:defRPr/>
            </a:pPr>
            <a:endParaRPr lang="fr-FR" sz="1400" b="1">
              <a:solidFill>
                <a:schemeClr val="bg1"/>
              </a:solidFill>
              <a:latin typeface="Roboto"/>
              <a:ea typeface="Roboto"/>
              <a:cs typeface="Roboto"/>
            </a:endParaRPr>
          </a:p>
          <a:p>
            <a:pPr algn="ctr">
              <a:defRPr/>
            </a:pPr>
            <a:endParaRPr lang="fr-FR" sz="1400" b="1">
              <a:solidFill>
                <a:schemeClr val="bg1"/>
              </a:solidFill>
              <a:latin typeface="Roboto"/>
              <a:ea typeface="Roboto"/>
              <a:cs typeface="Roboto"/>
            </a:endParaRPr>
          </a:p>
          <a:p>
            <a:pPr algn="ctr">
              <a:defRPr/>
            </a:pPr>
            <a:endParaRPr lang="fr-FR" sz="1400" b="1">
              <a:solidFill>
                <a:schemeClr val="bg1"/>
              </a:solidFill>
              <a:latin typeface="Roboto"/>
              <a:ea typeface="Roboto"/>
              <a:cs typeface="Roboto"/>
            </a:endParaRPr>
          </a:p>
          <a:p>
            <a:pPr algn="ctr">
              <a:defRPr/>
            </a:pPr>
            <a:r>
              <a:rPr lang="fr-FR" sz="2000" b="1">
                <a:solidFill>
                  <a:schemeClr val="bg1"/>
                </a:solidFill>
                <a:latin typeface="Arial"/>
                <a:ea typeface="Roboto"/>
                <a:cs typeface="Arial"/>
              </a:rPr>
              <a:t>La signature électronique</a:t>
            </a:r>
            <a:endParaRPr/>
          </a:p>
        </p:txBody>
      </p:sp>
      <p:pic>
        <p:nvPicPr>
          <p:cNvPr id="37" name="Image 36"/>
          <p:cNvPicPr>
            <a:picLocks noChangeAspect="1"/>
          </p:cNvPicPr>
          <p:nvPr/>
        </p:nvPicPr>
        <p:blipFill>
          <a:blip r:embed="rId10"/>
          <a:stretch/>
        </p:blipFill>
        <p:spPr bwMode="auto">
          <a:xfrm>
            <a:off x="5615087" y="6779133"/>
            <a:ext cx="959405" cy="606908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11"/>
          <a:stretch/>
        </p:blipFill>
        <p:spPr bwMode="auto">
          <a:xfrm>
            <a:off x="995884" y="1471995"/>
            <a:ext cx="3342440" cy="21117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 bwMode="auto">
          <a:xfrm>
            <a:off x="306140" y="828303"/>
            <a:ext cx="4752528" cy="5904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9" name="Rectangle 38"/>
          <p:cNvSpPr/>
          <p:nvPr/>
        </p:nvSpPr>
        <p:spPr bwMode="auto">
          <a:xfrm>
            <a:off x="5490716" y="828304"/>
            <a:ext cx="4752528" cy="59046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ZoneTexte 4"/>
          <p:cNvSpPr txBox="1"/>
          <p:nvPr/>
        </p:nvSpPr>
        <p:spPr bwMode="auto">
          <a:xfrm>
            <a:off x="306140" y="900312"/>
            <a:ext cx="4752528" cy="5184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4306" tIns="52153" rIns="104306" bIns="52153" rtlCol="0">
            <a:noAutofit/>
          </a:bodyPr>
          <a:lstStyle/>
          <a:p>
            <a:pPr algn="just">
              <a:lnSpc>
                <a:spcPts val="1711"/>
              </a:lnSpc>
              <a:defRPr/>
            </a:pPr>
            <a:r>
              <a:rPr lang="fr-FR" sz="1100" b="1">
                <a:solidFill>
                  <a:srgbClr val="15266A"/>
                </a:solidFill>
                <a:latin typeface="Roboto"/>
                <a:ea typeface="Roboto"/>
                <a:cs typeface="Roboto"/>
              </a:rPr>
              <a:t>Pour renouveler votre affiliation, vous devez signer votre document de réaffiliation. Nous vous proposons : </a:t>
            </a:r>
            <a:r>
              <a:rPr lang="fr-FR" sz="1100" b="1">
                <a:solidFill>
                  <a:srgbClr val="E63E6C"/>
                </a:solidFill>
                <a:latin typeface="Roboto"/>
                <a:ea typeface="Roboto"/>
                <a:cs typeface="Roboto"/>
              </a:rPr>
              <a:t>la signature électronique</a:t>
            </a:r>
            <a:endParaRPr lang="fr-FR" sz="1100" b="1">
              <a:solidFill>
                <a:srgbClr val="00BFBC"/>
              </a:solidFill>
              <a:latin typeface="Roboto"/>
              <a:ea typeface="Roboto"/>
              <a:cs typeface="Roboto"/>
            </a:endParaRPr>
          </a:p>
          <a:p>
            <a:pPr marL="206438" indent="-206438" algn="just">
              <a:lnSpc>
                <a:spcPts val="1711"/>
              </a:lnSpc>
              <a:buFont typeface="Wingdings"/>
              <a:buChar char="v"/>
              <a:defRPr/>
            </a:pPr>
            <a:r>
              <a:rPr lang="fr-FR" sz="1000">
                <a:latin typeface="Roboto"/>
                <a:ea typeface="Roboto"/>
                <a:cs typeface="Roboto"/>
              </a:rPr>
              <a:t>Suppression du papier</a:t>
            </a:r>
            <a:endParaRPr/>
          </a:p>
          <a:p>
            <a:pPr marL="206438" indent="-206438" algn="just">
              <a:lnSpc>
                <a:spcPts val="1711"/>
              </a:lnSpc>
              <a:buFont typeface="Wingdings"/>
              <a:buChar char="v"/>
              <a:defRPr/>
            </a:pPr>
            <a:r>
              <a:rPr lang="fr-FR" sz="1000">
                <a:latin typeface="Roboto"/>
                <a:ea typeface="Roboto"/>
                <a:cs typeface="Roboto"/>
              </a:rPr>
              <a:t>Signature avec votre téléphone portable</a:t>
            </a:r>
            <a:endParaRPr/>
          </a:p>
          <a:p>
            <a:pPr marL="206438" indent="-206438" algn="just">
              <a:lnSpc>
                <a:spcPts val="1711"/>
              </a:lnSpc>
              <a:buFont typeface="Wingdings"/>
              <a:buChar char="v"/>
              <a:defRPr/>
            </a:pPr>
            <a:r>
              <a:rPr lang="fr-FR" sz="1000">
                <a:latin typeface="Roboto"/>
                <a:ea typeface="Roboto"/>
                <a:cs typeface="Roboto"/>
              </a:rPr>
              <a:t>Transmission automatique à la fédération/comité.</a:t>
            </a:r>
            <a:endParaRPr/>
          </a:p>
          <a:p>
            <a:pPr marL="206438" indent="-206438" algn="just">
              <a:lnSpc>
                <a:spcPts val="1711"/>
              </a:lnSpc>
              <a:buFont typeface="Wingdings"/>
              <a:buChar char="v"/>
              <a:defRPr/>
            </a:pPr>
            <a:endParaRPr lang="fr-FR" sz="1000" b="1">
              <a:solidFill>
                <a:srgbClr val="347C93"/>
              </a:solidFill>
              <a:latin typeface="Roboto"/>
              <a:ea typeface="Roboto"/>
              <a:cs typeface="Roboto"/>
            </a:endParaRPr>
          </a:p>
          <a:p>
            <a:pPr algn="ctr">
              <a:lnSpc>
                <a:spcPts val="1711"/>
              </a:lnSpc>
              <a:defRPr/>
            </a:pPr>
            <a:r>
              <a:rPr lang="fr-FR" sz="1100">
                <a:solidFill>
                  <a:srgbClr val="15266A"/>
                </a:solidFill>
                <a:latin typeface="Roboto"/>
                <a:ea typeface="Roboto"/>
                <a:cs typeface="Roboto"/>
              </a:rPr>
              <a:t>Sur le tableau de bord, démarrer la procédure de réaffiliation</a:t>
            </a:r>
            <a:endParaRPr/>
          </a:p>
          <a:p>
            <a:pPr>
              <a:lnSpc>
                <a:spcPts val="1711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>
              <a:lnSpc>
                <a:spcPts val="1711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>
              <a:lnSpc>
                <a:spcPts val="1711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>
              <a:lnSpc>
                <a:spcPts val="1711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>
              <a:lnSpc>
                <a:spcPts val="1711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>
              <a:lnSpc>
                <a:spcPts val="1711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>
              <a:lnSpc>
                <a:spcPts val="1711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>
              <a:lnSpc>
                <a:spcPts val="1711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 algn="ctr">
              <a:lnSpc>
                <a:spcPts val="1711"/>
              </a:lnSpc>
              <a:defRPr/>
            </a:pPr>
            <a:r>
              <a:rPr lang="fr-FR" sz="1100">
                <a:solidFill>
                  <a:srgbClr val="15266A"/>
                </a:solidFill>
                <a:latin typeface="Roboto"/>
                <a:ea typeface="Roboto"/>
                <a:cs typeface="Roboto"/>
              </a:rPr>
              <a:t>Cliquer sur l’étape 1 pour mettre à jour les informations sur l’association </a:t>
            </a:r>
            <a:endParaRPr/>
          </a:p>
          <a:p>
            <a:pPr>
              <a:lnSpc>
                <a:spcPts val="1711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>
              <a:lnSpc>
                <a:spcPts val="1711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>
              <a:lnSpc>
                <a:spcPts val="1711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>
              <a:lnSpc>
                <a:spcPts val="1711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>
              <a:lnSpc>
                <a:spcPts val="1711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 algn="ctr">
              <a:lnSpc>
                <a:spcPts val="1483"/>
              </a:lnSpc>
              <a:defRPr/>
            </a:pPr>
            <a:r>
              <a:rPr lang="fr-FR" sz="1100">
                <a:solidFill>
                  <a:srgbClr val="15266A"/>
                </a:solidFill>
                <a:latin typeface="Roboto"/>
                <a:ea typeface="Roboto"/>
                <a:cs typeface="Roboto"/>
              </a:rPr>
              <a:t>Ensuite, cliquer sur l’étape 2 pour signer votre document en choisissant « Par signature électronique »</a:t>
            </a:r>
            <a:endParaRPr lang="fr-FR" sz="1000">
              <a:latin typeface="Roboto"/>
              <a:ea typeface="Roboto"/>
              <a:cs typeface="Roboto"/>
            </a:endParaRPr>
          </a:p>
          <a:p>
            <a:pPr algn="ctr">
              <a:lnSpc>
                <a:spcPts val="1483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>
              <a:lnSpc>
                <a:spcPts val="1483"/>
              </a:lnSpc>
              <a:defRPr/>
            </a:pPr>
            <a:endParaRPr lang="fr-FR" sz="1000">
              <a:latin typeface="Roboto"/>
              <a:ea typeface="Roboto"/>
              <a:cs typeface="Roboto"/>
            </a:endParaRPr>
          </a:p>
          <a:p>
            <a:pPr>
              <a:lnSpc>
                <a:spcPts val="1483"/>
              </a:lnSpc>
              <a:defRPr/>
            </a:pPr>
            <a:endParaRPr lang="fr-FR" sz="1000">
              <a:latin typeface="Roboto"/>
              <a:ea typeface="Roboto"/>
              <a:cs typeface="Roboto"/>
            </a:endParaRPr>
          </a:p>
          <a:p>
            <a:pPr>
              <a:lnSpc>
                <a:spcPts val="1483"/>
              </a:lnSpc>
              <a:defRPr/>
            </a:pPr>
            <a:r>
              <a:rPr lang="fr-FR" sz="1000">
                <a:latin typeface="Roboto"/>
                <a:ea typeface="Roboto"/>
                <a:cs typeface="Roboto"/>
              </a:rPr>
              <a:t> </a:t>
            </a:r>
          </a:p>
        </p:txBody>
      </p:sp>
      <p:sp>
        <p:nvSpPr>
          <p:cNvPr id="40" name="ZoneTexte 39"/>
          <p:cNvSpPr txBox="1"/>
          <p:nvPr/>
        </p:nvSpPr>
        <p:spPr bwMode="auto">
          <a:xfrm>
            <a:off x="5490716" y="900311"/>
            <a:ext cx="4752528" cy="48245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4306" tIns="52153" rIns="104306" bIns="52153" rtlCol="0">
            <a:noAutofit/>
          </a:bodyPr>
          <a:lstStyle/>
          <a:p>
            <a:pPr marL="258763" indent="-258763" algn="ctr">
              <a:lnSpc>
                <a:spcPts val="1700"/>
              </a:lnSpc>
              <a:defRPr/>
            </a:pPr>
            <a:r>
              <a:rPr lang="fr-FR" sz="1100" b="1">
                <a:solidFill>
                  <a:srgbClr val="E63E6C"/>
                </a:solidFill>
                <a:latin typeface="Roboto"/>
                <a:ea typeface="Roboto"/>
                <a:cs typeface="Roboto"/>
              </a:rPr>
              <a:t>Notre partenaire UNIVERSIGN se charge de la signature électronique</a:t>
            </a:r>
            <a:endParaRPr/>
          </a:p>
          <a:p>
            <a:pPr marL="259200">
              <a:lnSpc>
                <a:spcPts val="1700"/>
              </a:lnSpc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 marL="259200">
              <a:lnSpc>
                <a:spcPts val="1700"/>
              </a:lnSpc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 marL="259200">
              <a:lnSpc>
                <a:spcPts val="1700"/>
              </a:lnSpc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 marL="259200">
              <a:lnSpc>
                <a:spcPts val="1700"/>
              </a:lnSpc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 marL="259200">
              <a:lnSpc>
                <a:spcPts val="1700"/>
              </a:lnSpc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 marL="259200">
              <a:lnSpc>
                <a:spcPts val="1700"/>
              </a:lnSpc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 marL="259200">
              <a:lnSpc>
                <a:spcPts val="1700"/>
              </a:lnSpc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 marL="259200">
              <a:lnSpc>
                <a:spcPts val="1700"/>
              </a:lnSpc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 marL="259200">
              <a:lnSpc>
                <a:spcPts val="1700"/>
              </a:lnSpc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 marL="258763" indent="-258763">
              <a:lnSpc>
                <a:spcPts val="1700"/>
              </a:lnSpc>
              <a:defRPr/>
            </a:pPr>
            <a:endParaRPr lang="fr-FR" sz="1100" b="1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 marL="258763" indent="-258763" algn="ctr">
              <a:lnSpc>
                <a:spcPts val="1700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 marL="258763" indent="-258763" algn="ctr">
              <a:lnSpc>
                <a:spcPts val="1700"/>
              </a:lnSpc>
              <a:defRPr/>
            </a:pPr>
            <a:r>
              <a:rPr lang="fr-FR" sz="1100">
                <a:solidFill>
                  <a:srgbClr val="15266A"/>
                </a:solidFill>
                <a:latin typeface="Roboto"/>
                <a:ea typeface="Roboto"/>
                <a:cs typeface="Roboto"/>
              </a:rPr>
              <a:t>Renseigner votre numéro de portable pour authentifier recevoir votre</a:t>
            </a:r>
            <a:endParaRPr/>
          </a:p>
          <a:p>
            <a:pPr marL="258763" indent="-258763" algn="ctr">
              <a:lnSpc>
                <a:spcPts val="1700"/>
              </a:lnSpc>
              <a:defRPr/>
            </a:pPr>
            <a:r>
              <a:rPr lang="fr-FR" sz="1100">
                <a:solidFill>
                  <a:srgbClr val="15266A"/>
                </a:solidFill>
                <a:latin typeface="Roboto"/>
                <a:ea typeface="Roboto"/>
                <a:cs typeface="Roboto"/>
              </a:rPr>
              <a:t>code SMS de signature</a:t>
            </a:r>
            <a:endParaRPr/>
          </a:p>
          <a:p>
            <a:pPr marL="258763" indent="-258763">
              <a:lnSpc>
                <a:spcPts val="1700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 marL="258763" indent="-258763">
              <a:lnSpc>
                <a:spcPts val="1700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 marL="258763" indent="-258763">
              <a:lnSpc>
                <a:spcPts val="1700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 marL="258763" indent="-258763" algn="ctr">
              <a:lnSpc>
                <a:spcPts val="1700"/>
              </a:lnSpc>
              <a:defRPr/>
            </a:pPr>
            <a:r>
              <a:rPr lang="fr-FR" sz="1100">
                <a:solidFill>
                  <a:srgbClr val="15266A"/>
                </a:solidFill>
                <a:latin typeface="Roboto"/>
                <a:ea typeface="Roboto"/>
                <a:cs typeface="Roboto"/>
              </a:rPr>
              <a:t>Saisissez votre code SMS</a:t>
            </a:r>
            <a:endParaRPr/>
          </a:p>
          <a:p>
            <a:pPr marL="258763" indent="-258763">
              <a:lnSpc>
                <a:spcPts val="1700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 marL="258763" indent="-258763">
              <a:lnSpc>
                <a:spcPts val="1700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 marL="258763" indent="-258763">
              <a:lnSpc>
                <a:spcPts val="1700"/>
              </a:lnSpc>
              <a:defRPr/>
            </a:pPr>
            <a:endParaRPr lang="fr-FR" sz="1100">
              <a:solidFill>
                <a:srgbClr val="15266A"/>
              </a:solidFill>
              <a:latin typeface="Roboto"/>
              <a:ea typeface="Roboto"/>
              <a:cs typeface="Roboto"/>
            </a:endParaRPr>
          </a:p>
          <a:p>
            <a:pPr marL="258763" indent="-258763" algn="ctr">
              <a:lnSpc>
                <a:spcPts val="1700"/>
              </a:lnSpc>
              <a:defRPr/>
            </a:pPr>
            <a:r>
              <a:rPr lang="fr-FR" sz="1100">
                <a:solidFill>
                  <a:srgbClr val="15266A"/>
                </a:solidFill>
                <a:latin typeface="Roboto"/>
                <a:ea typeface="Roboto"/>
                <a:cs typeface="Roboto"/>
              </a:rPr>
              <a:t>Votre demande de réaffiliation est signée. </a:t>
            </a:r>
            <a:endParaRPr/>
          </a:p>
          <a:p>
            <a:pPr marL="258763" indent="-258763" algn="ctr">
              <a:lnSpc>
                <a:spcPts val="1700"/>
              </a:lnSpc>
              <a:defRPr/>
            </a:pPr>
            <a:r>
              <a:rPr lang="fr-FR" sz="1100">
                <a:solidFill>
                  <a:srgbClr val="15266A"/>
                </a:solidFill>
                <a:latin typeface="Roboto"/>
                <a:ea typeface="Roboto"/>
                <a:cs typeface="Roboto"/>
              </a:rPr>
              <a:t>Vous devez attendre que votre fédération valide votre demande pour commencer à gérer vos adhérents.</a:t>
            </a:r>
            <a:endParaRPr lang="fr-FR" sz="1100">
              <a:solidFill>
                <a:schemeClr val="tx1"/>
              </a:solidFill>
              <a:latin typeface="Roboto"/>
              <a:ea typeface="Roboto"/>
              <a:cs typeface="Roboto"/>
            </a:endParaRPr>
          </a:p>
          <a:p>
            <a:pPr marL="82550" algn="just">
              <a:lnSpc>
                <a:spcPts val="1700"/>
              </a:lnSpc>
              <a:buFont typeface="Wingdings"/>
              <a:buChar char="v"/>
              <a:defRPr/>
            </a:pPr>
            <a:endParaRPr lang="fr-FR" sz="1000">
              <a:latin typeface="Roboto"/>
              <a:ea typeface="Roboto"/>
              <a:cs typeface="Roboto"/>
            </a:endParaRPr>
          </a:p>
          <a:p>
            <a:pPr>
              <a:buFontTx/>
              <a:buChar char="-"/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>
              <a:buFontTx/>
              <a:buChar char="-"/>
              <a:defRPr/>
            </a:pPr>
            <a:endParaRPr lang="fr-FR" sz="1100">
              <a:latin typeface="Roboto"/>
              <a:ea typeface="Roboto"/>
              <a:cs typeface="Roboto"/>
            </a:endParaRPr>
          </a:p>
          <a:p>
            <a:pPr>
              <a:defRPr/>
            </a:pPr>
            <a:r>
              <a:rPr lang="fr-FR" sz="1100">
                <a:latin typeface="Roboto"/>
                <a:ea typeface="Roboto"/>
                <a:cs typeface="Roboto"/>
              </a:rPr>
              <a:t> 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306260" y="324247"/>
            <a:ext cx="1080000" cy="288032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3" name="Rectangle 62"/>
          <p:cNvSpPr/>
          <p:nvPr/>
        </p:nvSpPr>
        <p:spPr bwMode="auto">
          <a:xfrm>
            <a:off x="1530396" y="324247"/>
            <a:ext cx="1080000" cy="288032"/>
          </a:xfrm>
          <a:prstGeom prst="rect">
            <a:avLst/>
          </a:prstGeom>
          <a:solidFill>
            <a:srgbClr val="E63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4" name="Rectangle 63"/>
          <p:cNvSpPr/>
          <p:nvPr/>
        </p:nvSpPr>
        <p:spPr bwMode="auto">
          <a:xfrm>
            <a:off x="2754532" y="324247"/>
            <a:ext cx="1080000" cy="288032"/>
          </a:xfrm>
          <a:prstGeom prst="rect">
            <a:avLst/>
          </a:prstGeom>
          <a:solidFill>
            <a:srgbClr val="00BF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5" name="Rectangle 64"/>
          <p:cNvSpPr/>
          <p:nvPr/>
        </p:nvSpPr>
        <p:spPr bwMode="auto">
          <a:xfrm>
            <a:off x="3978668" y="324247"/>
            <a:ext cx="1080000" cy="288032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6" name="Rectangle 65"/>
          <p:cNvSpPr/>
          <p:nvPr/>
        </p:nvSpPr>
        <p:spPr bwMode="auto">
          <a:xfrm>
            <a:off x="306140" y="6876975"/>
            <a:ext cx="1080000" cy="288032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7" name="Rectangle 66"/>
          <p:cNvSpPr/>
          <p:nvPr/>
        </p:nvSpPr>
        <p:spPr bwMode="auto">
          <a:xfrm>
            <a:off x="1530276" y="6876975"/>
            <a:ext cx="1080000" cy="288032"/>
          </a:xfrm>
          <a:prstGeom prst="rect">
            <a:avLst/>
          </a:prstGeom>
          <a:solidFill>
            <a:srgbClr val="E63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8" name="Rectangle 67"/>
          <p:cNvSpPr/>
          <p:nvPr/>
        </p:nvSpPr>
        <p:spPr bwMode="auto">
          <a:xfrm>
            <a:off x="3978548" y="6876975"/>
            <a:ext cx="1080000" cy="288032"/>
          </a:xfrm>
          <a:prstGeom prst="rect">
            <a:avLst/>
          </a:prstGeom>
          <a:solidFill>
            <a:srgbClr val="00BF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9" name="Rectangle 68"/>
          <p:cNvSpPr/>
          <p:nvPr/>
        </p:nvSpPr>
        <p:spPr bwMode="auto">
          <a:xfrm>
            <a:off x="2754412" y="6876975"/>
            <a:ext cx="1080000" cy="288032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0" name="Rectangle 69"/>
          <p:cNvSpPr/>
          <p:nvPr/>
        </p:nvSpPr>
        <p:spPr bwMode="auto">
          <a:xfrm>
            <a:off x="5562724" y="324247"/>
            <a:ext cx="1080000" cy="288032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1" name="Rectangle 70"/>
          <p:cNvSpPr/>
          <p:nvPr/>
        </p:nvSpPr>
        <p:spPr bwMode="auto">
          <a:xfrm>
            <a:off x="6786860" y="324247"/>
            <a:ext cx="1080000" cy="288032"/>
          </a:xfrm>
          <a:prstGeom prst="rect">
            <a:avLst/>
          </a:prstGeom>
          <a:solidFill>
            <a:srgbClr val="E63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2" name="Rectangle 71"/>
          <p:cNvSpPr/>
          <p:nvPr/>
        </p:nvSpPr>
        <p:spPr bwMode="auto">
          <a:xfrm>
            <a:off x="9235132" y="324247"/>
            <a:ext cx="1080000" cy="288032"/>
          </a:xfrm>
          <a:prstGeom prst="rect">
            <a:avLst/>
          </a:prstGeom>
          <a:solidFill>
            <a:srgbClr val="00BF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3" name="Rectangle 72"/>
          <p:cNvSpPr/>
          <p:nvPr/>
        </p:nvSpPr>
        <p:spPr bwMode="auto">
          <a:xfrm>
            <a:off x="8010996" y="324247"/>
            <a:ext cx="1080000" cy="288032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4" name="Rectangle 73"/>
          <p:cNvSpPr/>
          <p:nvPr/>
        </p:nvSpPr>
        <p:spPr bwMode="auto">
          <a:xfrm>
            <a:off x="5490716" y="6876975"/>
            <a:ext cx="1080000" cy="288032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5" name="Rectangle 74"/>
          <p:cNvSpPr/>
          <p:nvPr/>
        </p:nvSpPr>
        <p:spPr bwMode="auto">
          <a:xfrm>
            <a:off x="6714852" y="6876975"/>
            <a:ext cx="1080000" cy="288032"/>
          </a:xfrm>
          <a:prstGeom prst="rect">
            <a:avLst/>
          </a:prstGeom>
          <a:solidFill>
            <a:srgbClr val="E63E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6" name="Rectangle 75"/>
          <p:cNvSpPr/>
          <p:nvPr/>
        </p:nvSpPr>
        <p:spPr bwMode="auto">
          <a:xfrm>
            <a:off x="9163124" y="6876975"/>
            <a:ext cx="1080000" cy="288032"/>
          </a:xfrm>
          <a:prstGeom prst="rect">
            <a:avLst/>
          </a:prstGeom>
          <a:solidFill>
            <a:srgbClr val="00BF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7" name="Rectangle 76"/>
          <p:cNvSpPr/>
          <p:nvPr/>
        </p:nvSpPr>
        <p:spPr bwMode="auto">
          <a:xfrm>
            <a:off x="7938988" y="6876975"/>
            <a:ext cx="1080000" cy="288032"/>
          </a:xfrm>
          <a:prstGeom prst="rect">
            <a:avLst/>
          </a:prstGeom>
          <a:solidFill>
            <a:srgbClr val="1526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642724" y="4057840"/>
            <a:ext cx="2476057" cy="37086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997407" y="4860751"/>
            <a:ext cx="1766689" cy="395738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421627" y="2481459"/>
            <a:ext cx="2671781" cy="1659211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868973" y="5879514"/>
            <a:ext cx="3770878" cy="708304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6104408" y="6128435"/>
            <a:ext cx="3730773" cy="676531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884915" y="4459032"/>
            <a:ext cx="3763809" cy="65430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>
            <a:off x="6146861" y="1214486"/>
            <a:ext cx="3501103" cy="22061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prstGeom prst="rect">
          <a:avLst/>
        </a:prstGeom>
        <a:solidFill>
          <a:srgbClr val="347C93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</TotalTime>
  <Words>204</Words>
  <Application>Microsoft Office PowerPoint</Application>
  <DocSecurity>0</DocSecurity>
  <PresentationFormat>Personnalisé</PresentationFormat>
  <Paragraphs>71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Roboto</vt:lpstr>
      <vt:lpstr>Wingdings</vt:lpstr>
      <vt:lpstr>Default Theme</vt:lpstr>
      <vt:lpstr>Présentation PowerPoint</vt:lpstr>
      <vt:lpstr>Présentation PowerPoint</vt:lpstr>
    </vt:vector>
  </TitlesOfParts>
  <Manager/>
  <Company>LIGUE DE L'ENSEIGNEMENT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Pascal</dc:creator>
  <cp:keywords/>
  <dc:description/>
  <cp:lastModifiedBy>David BRIAND</cp:lastModifiedBy>
  <cp:revision>136</cp:revision>
  <dcterms:created xsi:type="dcterms:W3CDTF">2019-04-30T06:55:08Z</dcterms:created>
  <dcterms:modified xsi:type="dcterms:W3CDTF">2022-06-29T08:32:22Z</dcterms:modified>
  <cp:category/>
  <dc:identifier/>
  <cp:contentStatus/>
  <dc:language/>
  <cp:version/>
</cp:coreProperties>
</file>